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5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0318413" cy="11109325"/>
  <p:notesSz cx="6858000" cy="9144000"/>
  <p:embeddedFontLst>
    <p:embeddedFont>
      <p:font typeface="DM Sans" pitchFamily="2" charset="0"/>
      <p:regular r:id="rId11"/>
      <p:bold r:id="rId12"/>
      <p:italic r:id="rId13"/>
      <p:boldItalic r:id="rId14"/>
    </p:embeddedFont>
    <p:embeddedFont>
      <p:font typeface="DM Sans Medium" pitchFamily="2" charset="0"/>
      <p:regular r:id="rId15"/>
      <p:bold r:id="rId16"/>
      <p:italic r:id="rId17"/>
      <p:boldItalic r:id="rId18"/>
    </p:embeddedFont>
    <p:embeddedFont>
      <p:font typeface="Montserrat Medium" panose="000006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126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93806" y="685800"/>
            <a:ext cx="62712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aca4ab59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3688" y="685800"/>
            <a:ext cx="62706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aca4ab59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ab03a48ab1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3688" y="685800"/>
            <a:ext cx="62706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ab03a48ab1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140f3a18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3688" y="685800"/>
            <a:ext cx="62706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140f3a18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a140f3a181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3688" y="685800"/>
            <a:ext cx="62706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a140f3a181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14ed10b27_2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3688" y="685800"/>
            <a:ext cx="62706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14ed10b27_2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14ed10a58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3688" y="685800"/>
            <a:ext cx="62706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14ed10a58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14ed10a58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3688" y="685800"/>
            <a:ext cx="62706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a14ed10a58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14ed10b27_2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3688" y="685800"/>
            <a:ext cx="62706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14ed10b27_2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18825808" y="10072539"/>
            <a:ext cx="1219200" cy="8502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626275" y="0"/>
            <a:ext cx="8691600" cy="11109900"/>
          </a:xfrm>
          <a:prstGeom prst="rect">
            <a:avLst/>
          </a:prstGeom>
          <a:solidFill>
            <a:srgbClr val="69BCC1"/>
          </a:solidFill>
          <a:ln>
            <a:noFill/>
          </a:ln>
        </p:spPr>
        <p:txBody>
          <a:bodyPr spcFirstLastPara="1" wrap="square" lIns="201250" tIns="100600" rIns="201250" bIns="1006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8267225" y="1855350"/>
            <a:ext cx="10308300" cy="7399200"/>
          </a:xfrm>
          <a:prstGeom prst="rect">
            <a:avLst/>
          </a:prstGeom>
          <a:solidFill>
            <a:srgbClr val="EEEEEE"/>
          </a:solidFill>
          <a:ln>
            <a:noFill/>
          </a:ln>
          <a:effectLst>
            <a:outerShdw blurRad="171450" dist="19050" dir="54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692600" y="3743250"/>
            <a:ext cx="107082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1A8B0"/>
              </a:buClr>
              <a:buSzPts val="9000"/>
              <a:buFont typeface="DM Sans"/>
              <a:buNone/>
              <a:defRPr sz="9000" b="1">
                <a:solidFill>
                  <a:srgbClr val="21A8B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 flipH="1">
            <a:off x="75" y="0"/>
            <a:ext cx="11626200" cy="11109900"/>
          </a:xfrm>
          <a:prstGeom prst="rect">
            <a:avLst/>
          </a:prstGeom>
          <a:solidFill>
            <a:srgbClr val="69BCC1"/>
          </a:solidFill>
          <a:ln>
            <a:noFill/>
          </a:ln>
        </p:spPr>
        <p:txBody>
          <a:bodyPr spcFirstLastPara="1" wrap="square" lIns="201250" tIns="100600" rIns="201250" bIns="1006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8267225" y="1855350"/>
            <a:ext cx="10308300" cy="7399200"/>
          </a:xfrm>
          <a:prstGeom prst="rect">
            <a:avLst/>
          </a:prstGeom>
          <a:solidFill>
            <a:srgbClr val="EEEEEE"/>
          </a:solidFill>
          <a:ln>
            <a:noFill/>
          </a:ln>
          <a:effectLst>
            <a:outerShdw blurRad="171450" dist="19050" dir="54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692600" y="3743250"/>
            <a:ext cx="107082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DM Sans"/>
              <a:buNone/>
              <a:defRPr sz="90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8825808" y="10072539"/>
            <a:ext cx="1219200" cy="8502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9401225"/>
            <a:ext cx="20318100" cy="1708800"/>
          </a:xfrm>
          <a:prstGeom prst="rect">
            <a:avLst/>
          </a:prstGeom>
          <a:solidFill>
            <a:srgbClr val="69BCC1"/>
          </a:solidFill>
          <a:ln>
            <a:noFill/>
          </a:ln>
        </p:spPr>
        <p:txBody>
          <a:bodyPr spcFirstLastPara="1" wrap="square" lIns="201250" tIns="100600" rIns="201250" bIns="1006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301000" y="9874825"/>
            <a:ext cx="1301403" cy="86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1" type="blank">
  <p:cSld name="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18825808" y="10072539"/>
            <a:ext cx="1219200" cy="8502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7299900" cy="11109900"/>
          </a:xfrm>
          <a:prstGeom prst="rect">
            <a:avLst/>
          </a:prstGeom>
          <a:solidFill>
            <a:srgbClr val="69BCC1"/>
          </a:solidFill>
          <a:ln>
            <a:noFill/>
          </a:ln>
        </p:spPr>
        <p:txBody>
          <a:bodyPr spcFirstLastPara="1" wrap="square" lIns="201250" tIns="100600" rIns="201250" bIns="1006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2600" y="3743250"/>
            <a:ext cx="60096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26" name="Google Shape;26;p5"/>
          <p:cNvPicPr preferRelativeResize="0"/>
          <p:nvPr/>
        </p:nvPicPr>
        <p:blipFill rotWithShape="1">
          <a:blip r:embed="rId2">
            <a:alphaModFix/>
          </a:blip>
          <a:srcRect b="14214"/>
          <a:stretch/>
        </p:blipFill>
        <p:spPr>
          <a:xfrm>
            <a:off x="18063875" y="9357375"/>
            <a:ext cx="1922677" cy="1649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2">
  <p:cSld name="BLANK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18825808" y="10072539"/>
            <a:ext cx="1219200" cy="8502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0" y="0"/>
            <a:ext cx="15792600" cy="11109900"/>
          </a:xfrm>
          <a:prstGeom prst="rect">
            <a:avLst/>
          </a:prstGeom>
          <a:solidFill>
            <a:srgbClr val="69BCC1"/>
          </a:solidFill>
          <a:ln>
            <a:noFill/>
          </a:ln>
        </p:spPr>
        <p:txBody>
          <a:bodyPr spcFirstLastPara="1" wrap="square" lIns="201250" tIns="100600" rIns="201250" bIns="1006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rgbClr val="FFFFF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692600" y="3743250"/>
            <a:ext cx="85215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31" name="Google Shape;31;p6"/>
          <p:cNvPicPr preferRelativeResize="0"/>
          <p:nvPr/>
        </p:nvPicPr>
        <p:blipFill rotWithShape="1">
          <a:blip r:embed="rId2">
            <a:alphaModFix/>
          </a:blip>
          <a:srcRect b="14214"/>
          <a:stretch/>
        </p:blipFill>
        <p:spPr>
          <a:xfrm>
            <a:off x="18063875" y="9357375"/>
            <a:ext cx="1922677" cy="1649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3">
  <p:cSld name="BLANK_1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18825808" y="10072539"/>
            <a:ext cx="1219200" cy="8502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7"/>
          <p:cNvSpPr/>
          <p:nvPr/>
        </p:nvSpPr>
        <p:spPr>
          <a:xfrm>
            <a:off x="0" y="0"/>
            <a:ext cx="5270100" cy="11109900"/>
          </a:xfrm>
          <a:prstGeom prst="rect">
            <a:avLst/>
          </a:prstGeom>
          <a:solidFill>
            <a:srgbClr val="69BCC1"/>
          </a:solidFill>
          <a:ln>
            <a:noFill/>
          </a:ln>
        </p:spPr>
        <p:txBody>
          <a:bodyPr spcFirstLastPara="1" wrap="square" lIns="201250" tIns="100600" rIns="201250" bIns="1006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692600" y="3743250"/>
            <a:ext cx="41436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DM Sans"/>
              <a:buNone/>
              <a:defRPr sz="7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36" name="Google Shape;36;p7"/>
          <p:cNvPicPr preferRelativeResize="0"/>
          <p:nvPr/>
        </p:nvPicPr>
        <p:blipFill rotWithShape="1">
          <a:blip r:embed="rId2">
            <a:alphaModFix/>
          </a:blip>
          <a:srcRect b="14214"/>
          <a:stretch/>
        </p:blipFill>
        <p:spPr>
          <a:xfrm>
            <a:off x="18063875" y="9357375"/>
            <a:ext cx="1922677" cy="1649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">
  <p:cSld name="BLANK_1_1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18825808" y="10072539"/>
            <a:ext cx="1219200" cy="8502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2">
            <a:alphaModFix/>
          </a:blip>
          <a:srcRect b="14214"/>
          <a:stretch/>
        </p:blipFill>
        <p:spPr>
          <a:xfrm>
            <a:off x="18063875" y="9357375"/>
            <a:ext cx="1922677" cy="1649377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8"/>
          <p:cNvSpPr/>
          <p:nvPr/>
        </p:nvSpPr>
        <p:spPr>
          <a:xfrm>
            <a:off x="1312825" y="0"/>
            <a:ext cx="19005000" cy="11109900"/>
          </a:xfrm>
          <a:prstGeom prst="rect">
            <a:avLst/>
          </a:prstGeom>
          <a:solidFill>
            <a:srgbClr val="69BCC1"/>
          </a:solidFill>
          <a:ln>
            <a:noFill/>
          </a:ln>
        </p:spPr>
        <p:txBody>
          <a:bodyPr spcFirstLastPara="1" wrap="square" lIns="201250" tIns="100600" rIns="201250" bIns="1006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1718775" y="3743250"/>
            <a:ext cx="78135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DM Sans"/>
              <a:buNone/>
              <a:defRPr sz="90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598" y="961253"/>
            <a:ext cx="18932700" cy="12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None/>
              <a:defRPr sz="6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None/>
              <a:defRPr sz="6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None/>
              <a:defRPr sz="6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None/>
              <a:defRPr sz="6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None/>
              <a:defRPr sz="6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None/>
              <a:defRPr sz="6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None/>
              <a:defRPr sz="6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None/>
              <a:defRPr sz="6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None/>
              <a:defRPr sz="6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2598" y="2489344"/>
            <a:ext cx="18932700" cy="73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t" anchorCtr="0">
            <a:noAutofit/>
          </a:bodyPr>
          <a:lstStyle>
            <a:lvl1pPr marL="457200" lvl="0" indent="-482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Char char="●"/>
              <a:defRPr sz="4000">
                <a:solidFill>
                  <a:schemeClr val="dk2"/>
                </a:solidFill>
              </a:defRPr>
            </a:lvl1pPr>
            <a:lvl2pPr marL="914400" lvl="1" indent="-425450">
              <a:lnSpc>
                <a:spcPct val="115000"/>
              </a:lnSpc>
              <a:spcBef>
                <a:spcPts val="3500"/>
              </a:spcBef>
              <a:spcAft>
                <a:spcPts val="0"/>
              </a:spcAft>
              <a:buClr>
                <a:schemeClr val="dk2"/>
              </a:buClr>
              <a:buSzPts val="3100"/>
              <a:buChar char="○"/>
              <a:defRPr sz="3100">
                <a:solidFill>
                  <a:schemeClr val="dk2"/>
                </a:solidFill>
              </a:defRPr>
            </a:lvl2pPr>
            <a:lvl3pPr marL="1371600" lvl="2" indent="-425450">
              <a:lnSpc>
                <a:spcPct val="115000"/>
              </a:lnSpc>
              <a:spcBef>
                <a:spcPts val="3500"/>
              </a:spcBef>
              <a:spcAft>
                <a:spcPts val="0"/>
              </a:spcAft>
              <a:buClr>
                <a:schemeClr val="dk2"/>
              </a:buClr>
              <a:buSzPts val="3100"/>
              <a:buChar char="■"/>
              <a:defRPr sz="3100">
                <a:solidFill>
                  <a:schemeClr val="dk2"/>
                </a:solidFill>
              </a:defRPr>
            </a:lvl3pPr>
            <a:lvl4pPr marL="1828800" lvl="3" indent="-425450">
              <a:lnSpc>
                <a:spcPct val="115000"/>
              </a:lnSpc>
              <a:spcBef>
                <a:spcPts val="3500"/>
              </a:spcBef>
              <a:spcAft>
                <a:spcPts val="0"/>
              </a:spcAft>
              <a:buClr>
                <a:schemeClr val="dk2"/>
              </a:buClr>
              <a:buSzPts val="3100"/>
              <a:buChar char="●"/>
              <a:defRPr sz="3100">
                <a:solidFill>
                  <a:schemeClr val="dk2"/>
                </a:solidFill>
              </a:defRPr>
            </a:lvl4pPr>
            <a:lvl5pPr marL="2286000" lvl="4" indent="-425450">
              <a:lnSpc>
                <a:spcPct val="115000"/>
              </a:lnSpc>
              <a:spcBef>
                <a:spcPts val="3500"/>
              </a:spcBef>
              <a:spcAft>
                <a:spcPts val="0"/>
              </a:spcAft>
              <a:buClr>
                <a:schemeClr val="dk2"/>
              </a:buClr>
              <a:buSzPts val="3100"/>
              <a:buChar char="○"/>
              <a:defRPr sz="3100">
                <a:solidFill>
                  <a:schemeClr val="dk2"/>
                </a:solidFill>
              </a:defRPr>
            </a:lvl5pPr>
            <a:lvl6pPr marL="2743200" lvl="5" indent="-425450">
              <a:lnSpc>
                <a:spcPct val="115000"/>
              </a:lnSpc>
              <a:spcBef>
                <a:spcPts val="3500"/>
              </a:spcBef>
              <a:spcAft>
                <a:spcPts val="0"/>
              </a:spcAft>
              <a:buClr>
                <a:schemeClr val="dk2"/>
              </a:buClr>
              <a:buSzPts val="3100"/>
              <a:buChar char="■"/>
              <a:defRPr sz="3100">
                <a:solidFill>
                  <a:schemeClr val="dk2"/>
                </a:solidFill>
              </a:defRPr>
            </a:lvl6pPr>
            <a:lvl7pPr marL="3200400" lvl="6" indent="-425450">
              <a:lnSpc>
                <a:spcPct val="115000"/>
              </a:lnSpc>
              <a:spcBef>
                <a:spcPts val="3500"/>
              </a:spcBef>
              <a:spcAft>
                <a:spcPts val="0"/>
              </a:spcAft>
              <a:buClr>
                <a:schemeClr val="dk2"/>
              </a:buClr>
              <a:buSzPts val="3100"/>
              <a:buChar char="●"/>
              <a:defRPr sz="3100">
                <a:solidFill>
                  <a:schemeClr val="dk2"/>
                </a:solidFill>
              </a:defRPr>
            </a:lvl7pPr>
            <a:lvl8pPr marL="3657600" lvl="7" indent="-425450">
              <a:lnSpc>
                <a:spcPct val="115000"/>
              </a:lnSpc>
              <a:spcBef>
                <a:spcPts val="3500"/>
              </a:spcBef>
              <a:spcAft>
                <a:spcPts val="0"/>
              </a:spcAft>
              <a:buClr>
                <a:schemeClr val="dk2"/>
              </a:buClr>
              <a:buSzPts val="3100"/>
              <a:buChar char="○"/>
              <a:defRPr sz="3100">
                <a:solidFill>
                  <a:schemeClr val="dk2"/>
                </a:solidFill>
              </a:defRPr>
            </a:lvl8pPr>
            <a:lvl9pPr marL="4114800" lvl="8" indent="-425450">
              <a:lnSpc>
                <a:spcPct val="115000"/>
              </a:lnSpc>
              <a:spcBef>
                <a:spcPts val="3500"/>
              </a:spcBef>
              <a:spcAft>
                <a:spcPts val="3500"/>
              </a:spcAft>
              <a:buClr>
                <a:schemeClr val="dk2"/>
              </a:buClr>
              <a:buSzPts val="3100"/>
              <a:buChar char="■"/>
              <a:defRPr sz="31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8825808" y="10072539"/>
            <a:ext cx="12192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>
            <a:lvl1pPr lvl="0" algn="r">
              <a:buNone/>
              <a:defRPr sz="2200">
                <a:solidFill>
                  <a:schemeClr val="dk2"/>
                </a:solidFill>
              </a:defRPr>
            </a:lvl1pPr>
            <a:lvl2pPr lvl="1" algn="r">
              <a:buNone/>
              <a:defRPr sz="2200">
                <a:solidFill>
                  <a:schemeClr val="dk2"/>
                </a:solidFill>
              </a:defRPr>
            </a:lvl2pPr>
            <a:lvl3pPr lvl="2" algn="r">
              <a:buNone/>
              <a:defRPr sz="2200">
                <a:solidFill>
                  <a:schemeClr val="dk2"/>
                </a:solidFill>
              </a:defRPr>
            </a:lvl3pPr>
            <a:lvl4pPr lvl="3" algn="r">
              <a:buNone/>
              <a:defRPr sz="2200">
                <a:solidFill>
                  <a:schemeClr val="dk2"/>
                </a:solidFill>
              </a:defRPr>
            </a:lvl4pPr>
            <a:lvl5pPr lvl="4" algn="r">
              <a:buNone/>
              <a:defRPr sz="2200">
                <a:solidFill>
                  <a:schemeClr val="dk2"/>
                </a:solidFill>
              </a:defRPr>
            </a:lvl5pPr>
            <a:lvl6pPr lvl="5" algn="r">
              <a:buNone/>
              <a:defRPr sz="2200">
                <a:solidFill>
                  <a:schemeClr val="dk2"/>
                </a:solidFill>
              </a:defRPr>
            </a:lvl6pPr>
            <a:lvl7pPr lvl="6" algn="r">
              <a:buNone/>
              <a:defRPr sz="2200">
                <a:solidFill>
                  <a:schemeClr val="dk2"/>
                </a:solidFill>
              </a:defRPr>
            </a:lvl7pPr>
            <a:lvl8pPr lvl="7" algn="r">
              <a:buNone/>
              <a:defRPr sz="2200">
                <a:solidFill>
                  <a:schemeClr val="dk2"/>
                </a:solidFill>
              </a:defRPr>
            </a:lvl8pPr>
            <a:lvl9pPr lvl="8" algn="r">
              <a:buNone/>
              <a:defRPr sz="22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11626275" y="0"/>
            <a:ext cx="8691600" cy="11109900"/>
          </a:xfrm>
          <a:prstGeom prst="rect">
            <a:avLst/>
          </a:prstGeom>
          <a:solidFill>
            <a:srgbClr val="69BCC1"/>
          </a:solidFill>
          <a:ln>
            <a:noFill/>
          </a:ln>
        </p:spPr>
        <p:txBody>
          <a:bodyPr spcFirstLastPara="1" wrap="square" lIns="201250" tIns="100600" rIns="201250" bIns="1006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9"/>
          <p:cNvSpPr/>
          <p:nvPr/>
        </p:nvSpPr>
        <p:spPr>
          <a:xfrm>
            <a:off x="8267225" y="1855350"/>
            <a:ext cx="10308300" cy="7399200"/>
          </a:xfrm>
          <a:prstGeom prst="rect">
            <a:avLst/>
          </a:prstGeom>
          <a:solidFill>
            <a:srgbClr val="EEEEEE"/>
          </a:solidFill>
          <a:ln>
            <a:noFill/>
          </a:ln>
          <a:effectLst>
            <a:outerShdw blurRad="171450" dist="19050" dir="54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" name="Google Shape;4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750" y="7843775"/>
            <a:ext cx="2025075" cy="20250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386863" y="3743250"/>
            <a:ext cx="9249506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21A8B0"/>
                </a:solidFill>
              </a:rPr>
              <a:t>Calla &amp; Ivy Fall Bouquets Facebook Campaign</a:t>
            </a:r>
            <a:endParaRPr sz="6000" dirty="0"/>
          </a:p>
        </p:txBody>
      </p:sp>
      <p:sp>
        <p:nvSpPr>
          <p:cNvPr id="50" name="Google Shape;50;p9"/>
          <p:cNvSpPr txBox="1"/>
          <p:nvPr/>
        </p:nvSpPr>
        <p:spPr>
          <a:xfrm>
            <a:off x="12074825" y="5009871"/>
            <a:ext cx="3302700" cy="13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3B336E"/>
                </a:solidFill>
                <a:latin typeface="DM Sans"/>
                <a:ea typeface="DM Sans"/>
                <a:cs typeface="DM Sans"/>
                <a:sym typeface="DM Sans"/>
              </a:rPr>
              <a:t>Image placeholder</a:t>
            </a:r>
            <a:endParaRPr sz="2500">
              <a:solidFill>
                <a:srgbClr val="3B336E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54E2AC-217D-87AE-F527-5B0027F2C3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942" r="297" b="16651"/>
          <a:stretch/>
        </p:blipFill>
        <p:spPr>
          <a:xfrm>
            <a:off x="8171512" y="1854775"/>
            <a:ext cx="11109325" cy="7399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/>
        </p:nvSpPr>
        <p:spPr>
          <a:xfrm>
            <a:off x="3879275" y="5433600"/>
            <a:ext cx="135948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00"/>
          </a:p>
        </p:txBody>
      </p:sp>
      <p:cxnSp>
        <p:nvCxnSpPr>
          <p:cNvPr id="56" name="Google Shape;56;p10"/>
          <p:cNvCxnSpPr/>
          <p:nvPr/>
        </p:nvCxnSpPr>
        <p:spPr>
          <a:xfrm>
            <a:off x="6600419" y="5121311"/>
            <a:ext cx="0" cy="1922700"/>
          </a:xfrm>
          <a:prstGeom prst="straightConnector1">
            <a:avLst/>
          </a:prstGeom>
          <a:noFill/>
          <a:ln w="38100" cap="flat" cmpd="sng">
            <a:solidFill>
              <a:srgbClr val="21A8B0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57" name="Google Shape;57;p10"/>
          <p:cNvSpPr txBox="1"/>
          <p:nvPr/>
        </p:nvSpPr>
        <p:spPr>
          <a:xfrm>
            <a:off x="7092927" y="4729257"/>
            <a:ext cx="9945072" cy="192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3B336E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Campaign Objective:</a:t>
            </a:r>
            <a:endParaRPr sz="3600" b="1" dirty="0">
              <a:solidFill>
                <a:srgbClr val="3B336E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3B336E"/>
                </a:solidFill>
                <a:highlight>
                  <a:srgbClr val="FFFFFF"/>
                </a:highlight>
                <a:latin typeface="DM Sans Medium"/>
                <a:ea typeface="DM Sans Medium"/>
                <a:cs typeface="DM Sans Medium"/>
                <a:sym typeface="DM Sans Medium"/>
              </a:rPr>
              <a:t>Increase online sales of fall bouquets by 10% by the end of Q1.</a:t>
            </a:r>
            <a:endParaRPr sz="3600" dirty="0">
              <a:solidFill>
                <a:srgbClr val="3B336E"/>
              </a:solidFill>
              <a:highlight>
                <a:srgbClr val="FFFFFF"/>
              </a:highlight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58" name="Google Shape;58;p10"/>
          <p:cNvSpPr txBox="1"/>
          <p:nvPr/>
        </p:nvSpPr>
        <p:spPr>
          <a:xfrm>
            <a:off x="7092927" y="6657083"/>
            <a:ext cx="9366271" cy="19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3B336E"/>
                </a:solidFill>
                <a:highlight>
                  <a:srgbClr val="FFFFFF"/>
                </a:highlight>
                <a:latin typeface="DM Sans"/>
                <a:ea typeface="DM Sans"/>
                <a:cs typeface="DM Sans"/>
                <a:sym typeface="DM Sans"/>
              </a:rPr>
              <a:t>KPI:</a:t>
            </a:r>
            <a:endParaRPr sz="3600" b="1" dirty="0">
              <a:solidFill>
                <a:srgbClr val="3B336E"/>
              </a:solidFill>
              <a:highlight>
                <a:srgbClr val="FFFFFF"/>
              </a:highlight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3B336E"/>
                </a:solidFill>
                <a:highlight>
                  <a:srgbClr val="FFFFFF"/>
                </a:highlight>
                <a:latin typeface="DM Sans Medium"/>
                <a:ea typeface="DM Sans Medium"/>
                <a:cs typeface="DM Sans Medium"/>
                <a:sym typeface="DM Sans Medium"/>
              </a:rPr>
              <a:t>Click-Through Rate (CTR) on the campaign ads</a:t>
            </a:r>
            <a:endParaRPr sz="3600" dirty="0">
              <a:solidFill>
                <a:srgbClr val="3B336E"/>
              </a:solidFill>
              <a:highlight>
                <a:srgbClr val="FFFFFF"/>
              </a:highlight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cxnSp>
        <p:nvCxnSpPr>
          <p:cNvPr id="59" name="Google Shape;59;p10"/>
          <p:cNvCxnSpPr/>
          <p:nvPr/>
        </p:nvCxnSpPr>
        <p:spPr>
          <a:xfrm>
            <a:off x="6600419" y="3198611"/>
            <a:ext cx="0" cy="1922700"/>
          </a:xfrm>
          <a:prstGeom prst="straightConnector1">
            <a:avLst/>
          </a:prstGeom>
          <a:noFill/>
          <a:ln w="38100" cap="flat" cmpd="sng">
            <a:solidFill>
              <a:srgbClr val="21A8B0"/>
            </a:solidFill>
            <a:prstDash val="solid"/>
            <a:round/>
            <a:headEnd type="none" w="sm" len="sm"/>
            <a:tailEnd type="oval" w="sm" len="sm"/>
          </a:ln>
        </p:spPr>
      </p:cxnSp>
      <p:grpSp>
        <p:nvGrpSpPr>
          <p:cNvPr id="60" name="Google Shape;60;p10"/>
          <p:cNvGrpSpPr/>
          <p:nvPr/>
        </p:nvGrpSpPr>
        <p:grpSpPr>
          <a:xfrm>
            <a:off x="3279975" y="1481575"/>
            <a:ext cx="13758025" cy="2153725"/>
            <a:chOff x="3279975" y="1481575"/>
            <a:chExt cx="13758025" cy="2153725"/>
          </a:xfrm>
        </p:grpSpPr>
        <p:sp>
          <p:nvSpPr>
            <p:cNvPr id="61" name="Google Shape;61;p10"/>
            <p:cNvSpPr/>
            <p:nvPr/>
          </p:nvSpPr>
          <p:spPr>
            <a:xfrm>
              <a:off x="4855000" y="1481600"/>
              <a:ext cx="12183000" cy="2153700"/>
            </a:xfrm>
            <a:prstGeom prst="roundRect">
              <a:avLst>
                <a:gd name="adj" fmla="val 10577"/>
              </a:avLst>
            </a:prstGeom>
            <a:solidFill>
              <a:srgbClr val="69BC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0"/>
            <p:cNvSpPr/>
            <p:nvPr/>
          </p:nvSpPr>
          <p:spPr>
            <a:xfrm>
              <a:off x="3279975" y="1481600"/>
              <a:ext cx="3940800" cy="2153700"/>
            </a:xfrm>
            <a:prstGeom prst="roundRect">
              <a:avLst>
                <a:gd name="adj" fmla="val 10577"/>
              </a:avLst>
            </a:prstGeom>
            <a:solidFill>
              <a:srgbClr val="21A8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0"/>
            <p:cNvSpPr/>
            <p:nvPr/>
          </p:nvSpPr>
          <p:spPr>
            <a:xfrm>
              <a:off x="6613925" y="1481575"/>
              <a:ext cx="2244900" cy="2153700"/>
            </a:xfrm>
            <a:prstGeom prst="roundRect">
              <a:avLst>
                <a:gd name="adj" fmla="val 0"/>
              </a:avLst>
            </a:prstGeom>
            <a:solidFill>
              <a:srgbClr val="69BC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10"/>
          <p:cNvSpPr txBox="1"/>
          <p:nvPr/>
        </p:nvSpPr>
        <p:spPr>
          <a:xfrm>
            <a:off x="6794938" y="1563050"/>
            <a:ext cx="10074712" cy="19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dirty="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Increase online sales of fall bouquets.</a:t>
            </a:r>
            <a:endParaRPr sz="4300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" name="Google Shape;65;p10"/>
          <p:cNvSpPr txBox="1"/>
          <p:nvPr/>
        </p:nvSpPr>
        <p:spPr>
          <a:xfrm>
            <a:off x="3780100" y="1503800"/>
            <a:ext cx="2394000" cy="19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Goal</a:t>
            </a:r>
            <a:endParaRPr sz="7200" dirty="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/>
          <p:nvPr/>
        </p:nvSpPr>
        <p:spPr>
          <a:xfrm>
            <a:off x="13396000" y="2068413"/>
            <a:ext cx="4755300" cy="7392000"/>
          </a:xfrm>
          <a:prstGeom prst="rect">
            <a:avLst/>
          </a:prstGeom>
          <a:solidFill>
            <a:srgbClr val="EEEEEE"/>
          </a:solidFill>
          <a:ln>
            <a:noFill/>
          </a:ln>
          <a:effectLst>
            <a:outerShdw blurRad="171450" dist="19050" dir="54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692600" y="3743250"/>
            <a:ext cx="85215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Arial"/>
              <a:buNone/>
            </a:pPr>
            <a:r>
              <a:rPr lang="en" dirty="0">
                <a:solidFill>
                  <a:srgbClr val="FFFFFF"/>
                </a:solidFill>
              </a:rPr>
              <a:t>Creative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Assets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72" name="Google Shape;72;p11"/>
          <p:cNvSpPr txBox="1"/>
          <p:nvPr/>
        </p:nvSpPr>
        <p:spPr>
          <a:xfrm>
            <a:off x="14229325" y="4991675"/>
            <a:ext cx="3302700" cy="13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3B336E"/>
                </a:solidFill>
                <a:latin typeface="DM Sans"/>
                <a:ea typeface="DM Sans"/>
                <a:cs typeface="DM Sans"/>
                <a:sym typeface="DM Sans"/>
              </a:rPr>
              <a:t>Image placeholder</a:t>
            </a:r>
            <a:endParaRPr sz="2500">
              <a:solidFill>
                <a:srgbClr val="3B336E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53D11E-B1D2-282E-DE6B-752CDD7CE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6000" y="2068413"/>
            <a:ext cx="4927029" cy="7392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title"/>
          </p:nvPr>
        </p:nvSpPr>
        <p:spPr>
          <a:xfrm>
            <a:off x="692600" y="3743250"/>
            <a:ext cx="60096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Campaign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Settings</a:t>
            </a:r>
            <a:endParaRPr dirty="0"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78" name="Google Shape;78;p12"/>
          <p:cNvSpPr txBox="1"/>
          <p:nvPr/>
        </p:nvSpPr>
        <p:spPr>
          <a:xfrm>
            <a:off x="8444875" y="481150"/>
            <a:ext cx="10291500" cy="97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dirty="0">
                <a:solidFill>
                  <a:srgbClr val="499FA4"/>
                </a:solidFill>
                <a:highlight>
                  <a:schemeClr val="lt1"/>
                </a:highlight>
                <a:latin typeface="DM Sans Medium"/>
                <a:ea typeface="DM Sans Medium"/>
                <a:cs typeface="DM Sans Medium"/>
                <a:sym typeface="DM Sans Medium"/>
              </a:rPr>
              <a:t>Objective:</a:t>
            </a:r>
            <a:endParaRPr sz="3600" dirty="0">
              <a:solidFill>
                <a:srgbClr val="499FA4"/>
              </a:solidFill>
              <a:highlight>
                <a:schemeClr val="lt1"/>
              </a:highlight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Traffic (to generate more website traffic).</a:t>
            </a:r>
            <a:endParaRPr sz="36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 u="sng" dirty="0">
              <a:solidFill>
                <a:srgbClr val="677B8C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dirty="0">
                <a:solidFill>
                  <a:srgbClr val="499FA4"/>
                </a:solidFill>
                <a:highlight>
                  <a:schemeClr val="lt1"/>
                </a:highlight>
                <a:latin typeface="DM Sans Medium"/>
                <a:ea typeface="DM Sans Medium"/>
                <a:cs typeface="DM Sans Medium"/>
                <a:sym typeface="DM Sans Medium"/>
              </a:rPr>
              <a:t>Audience:</a:t>
            </a:r>
            <a:endParaRPr sz="3600" dirty="0">
              <a:solidFill>
                <a:srgbClr val="499FA4"/>
              </a:solidFill>
              <a:highlight>
                <a:schemeClr val="lt1"/>
              </a:highlight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DM Sans"/>
              <a:buChar char="●"/>
            </a:pPr>
            <a:r>
              <a:rPr lang="en-US" sz="36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Women aged 24 to 55.</a:t>
            </a: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DM Sans"/>
              <a:buChar char="●"/>
            </a:pPr>
            <a:r>
              <a:rPr lang="en-US" sz="36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Women interested in cut flowers.</a:t>
            </a: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DM Sans"/>
              <a:buChar char="●"/>
            </a:pPr>
            <a:r>
              <a:rPr lang="en-US" sz="36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Targeting Northern Holland.</a:t>
            </a:r>
            <a:endParaRPr sz="36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dirty="0">
                <a:solidFill>
                  <a:srgbClr val="499FA4"/>
                </a:solidFill>
                <a:highlight>
                  <a:schemeClr val="lt1"/>
                </a:highlight>
                <a:latin typeface="DM Sans Medium"/>
                <a:ea typeface="DM Sans Medium"/>
                <a:cs typeface="DM Sans Medium"/>
                <a:sym typeface="DM Sans Medium"/>
              </a:rPr>
              <a:t>Placement:</a:t>
            </a:r>
            <a:endParaRPr sz="3600" dirty="0">
              <a:solidFill>
                <a:srgbClr val="499FA4"/>
              </a:solidFill>
              <a:highlight>
                <a:schemeClr val="lt1"/>
              </a:highlight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Facebook, Instagram, and Audience Network.</a:t>
            </a:r>
            <a:endParaRPr sz="36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dirty="0">
                <a:solidFill>
                  <a:srgbClr val="499FA4"/>
                </a:solidFill>
                <a:highlight>
                  <a:schemeClr val="lt1"/>
                </a:highlight>
                <a:latin typeface="DM Sans Medium"/>
                <a:ea typeface="DM Sans Medium"/>
                <a:cs typeface="DM Sans Medium"/>
                <a:sym typeface="DM Sans Medium"/>
              </a:rPr>
              <a:t>Duration:</a:t>
            </a:r>
            <a:endParaRPr sz="3600" dirty="0">
              <a:solidFill>
                <a:srgbClr val="499FA4"/>
              </a:solidFill>
              <a:highlight>
                <a:schemeClr val="lt1"/>
              </a:highlight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September 7, 2023, to November 21, 2023</a:t>
            </a:r>
            <a:endParaRPr sz="36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 dirty="0">
              <a:solidFill>
                <a:srgbClr val="499FA4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dirty="0">
                <a:solidFill>
                  <a:srgbClr val="499FA4"/>
                </a:solidFill>
                <a:highlight>
                  <a:schemeClr val="lt1"/>
                </a:highlight>
                <a:latin typeface="DM Sans Medium"/>
                <a:ea typeface="DM Sans Medium"/>
                <a:cs typeface="DM Sans Medium"/>
                <a:sym typeface="DM Sans Medium"/>
              </a:rPr>
              <a:t>Budget:</a:t>
            </a:r>
            <a:endParaRPr sz="3600" dirty="0">
              <a:solidFill>
                <a:srgbClr val="499FA4"/>
              </a:solidFill>
              <a:highlight>
                <a:schemeClr val="lt1"/>
              </a:highlight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€6.000,00</a:t>
            </a:r>
            <a:endParaRPr sz="36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rgbClr val="21A8B0"/>
              </a:solidFill>
              <a:highlight>
                <a:schemeClr val="lt1"/>
              </a:highlight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692600" y="3743250"/>
            <a:ext cx="41436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4" name="Google Shape;84;p13"/>
          <p:cNvSpPr/>
          <p:nvPr/>
        </p:nvSpPr>
        <p:spPr>
          <a:xfrm>
            <a:off x="6564850" y="4415900"/>
            <a:ext cx="12053400" cy="690300"/>
          </a:xfrm>
          <a:prstGeom prst="roundRect">
            <a:avLst>
              <a:gd name="adj" fmla="val 50000"/>
            </a:avLst>
          </a:prstGeom>
          <a:solidFill>
            <a:srgbClr val="69BC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5817476" y="181088"/>
            <a:ext cx="7528421" cy="3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21A8B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Campaign Result</a:t>
            </a:r>
            <a:endParaRPr sz="4400" dirty="0">
              <a:solidFill>
                <a:srgbClr val="21A8B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-US" sz="24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The campaign helped achieve a 12% increase in website traffic.</a:t>
            </a:r>
            <a:endParaRPr sz="24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-US" sz="24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The CTR on the campaign ads averaged 2.5%, surpassing the set KPI of 2%.</a:t>
            </a:r>
            <a:r>
              <a:rPr lang="en" sz="24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Text</a:t>
            </a: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-US" sz="24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The campaign resulted in a 5% increase in the conversion rate, with more visitors making purchases on the website</a:t>
            </a:r>
            <a:endParaRPr sz="24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3517525" y="889475"/>
            <a:ext cx="6130800" cy="25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21A8B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Campaign Cost</a:t>
            </a:r>
            <a:endParaRPr sz="4400" dirty="0">
              <a:solidFill>
                <a:srgbClr val="21A8B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-US" sz="32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The total cost of the campaign was €5,000.</a:t>
            </a:r>
            <a:endParaRPr sz="32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9370975" y="4504475"/>
            <a:ext cx="6347400" cy="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ROAS:</a:t>
            </a:r>
            <a:endParaRPr sz="30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8" name="Google Shape;88;p13"/>
          <p:cNvSpPr/>
          <p:nvPr/>
        </p:nvSpPr>
        <p:spPr>
          <a:xfrm>
            <a:off x="6564850" y="8371600"/>
            <a:ext cx="12053400" cy="690300"/>
          </a:xfrm>
          <a:prstGeom prst="roundRect">
            <a:avLst>
              <a:gd name="adj" fmla="val 50000"/>
            </a:avLst>
          </a:prstGeom>
          <a:solidFill>
            <a:srgbClr val="21A8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3"/>
          <p:cNvSpPr txBox="1"/>
          <p:nvPr/>
        </p:nvSpPr>
        <p:spPr>
          <a:xfrm>
            <a:off x="9370975" y="8663151"/>
            <a:ext cx="6347400" cy="5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ROI:</a:t>
            </a:r>
            <a:endParaRPr sz="30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6613016" y="5192675"/>
            <a:ext cx="6904500" cy="3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21A8B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Revenue</a:t>
            </a:r>
            <a:endParaRPr sz="4400" dirty="0">
              <a:solidFill>
                <a:srgbClr val="21A8B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-US" sz="32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The campaign generated €12,500 in revenue.</a:t>
            </a:r>
          </a:p>
        </p:txBody>
      </p:sp>
      <p:sp>
        <p:nvSpPr>
          <p:cNvPr id="91" name="Google Shape;91;p13"/>
          <p:cNvSpPr txBox="1"/>
          <p:nvPr/>
        </p:nvSpPr>
        <p:spPr>
          <a:xfrm>
            <a:off x="13560666" y="5106200"/>
            <a:ext cx="6904500" cy="3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21A8B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Total Investment</a:t>
            </a:r>
            <a:endParaRPr sz="4400" dirty="0">
              <a:solidFill>
                <a:srgbClr val="21A8B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" sz="32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Advertising: €3,000</a:t>
            </a:r>
            <a:endParaRPr sz="32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" sz="32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Cost: €2,000</a:t>
            </a:r>
            <a:endParaRPr sz="32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" sz="32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Total Investment: €5,000</a:t>
            </a:r>
            <a:endParaRPr sz="3200" dirty="0">
              <a:solidFill>
                <a:srgbClr val="677B8C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52EBD9-6623-F31A-1E9D-F6C0B122622F}"/>
              </a:ext>
            </a:extLst>
          </p:cNvPr>
          <p:cNvSpPr txBox="1"/>
          <p:nvPr/>
        </p:nvSpPr>
        <p:spPr>
          <a:xfrm>
            <a:off x="6897413" y="9346102"/>
            <a:ext cx="102318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4" name="Google Shape;90;p13">
            <a:extLst>
              <a:ext uri="{FF2B5EF4-FFF2-40B4-BE49-F238E27FC236}">
                <a16:creationId xmlns:a16="http://schemas.microsoft.com/office/drawing/2014/main" id="{1724CD99-B428-8A68-5AE1-172BD4B3406F}"/>
              </a:ext>
            </a:extLst>
          </p:cNvPr>
          <p:cNvSpPr txBox="1"/>
          <p:nvPr/>
        </p:nvSpPr>
        <p:spPr>
          <a:xfrm>
            <a:off x="6664035" y="8930644"/>
            <a:ext cx="11954215" cy="20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t" anchorCtr="0">
            <a:noAutofit/>
          </a:bodyPr>
          <a:lstStyle/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-US" sz="20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ROI (Return on Investment): The ROI for the campaign was calculated as follows:</a:t>
            </a: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-US" sz="20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ROI = (Revenue - Total Investment) / Total Investment</a:t>
            </a: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-US" sz="20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ROI = (€12,500 - €5,000) / €5,000</a:t>
            </a: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-US" sz="20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ROI = 150%</a:t>
            </a:r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200"/>
              <a:buFont typeface="DM Sans"/>
              <a:buChar char="●"/>
            </a:pPr>
            <a:r>
              <a:rPr lang="en-US" sz="2000" dirty="0">
                <a:solidFill>
                  <a:srgbClr val="677B8C"/>
                </a:solidFill>
                <a:latin typeface="DM Sans"/>
                <a:ea typeface="DM Sans"/>
                <a:cs typeface="DM Sans"/>
                <a:sym typeface="DM Sans"/>
              </a:rPr>
              <a:t>This ROI represents a 150% return on the campaign investment.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/>
        </p:nvSpPr>
        <p:spPr>
          <a:xfrm>
            <a:off x="15481738" y="4735549"/>
            <a:ext cx="4548287" cy="298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21A8B0"/>
              </a:buClr>
              <a:buSzPts val="3600"/>
              <a:buFont typeface="DM Sans"/>
              <a:buChar char="●"/>
            </a:pPr>
            <a:r>
              <a:rPr lang="en-US" sz="3600" dirty="0">
                <a:solidFill>
                  <a:srgbClr val="21A8B0"/>
                </a:solidFill>
                <a:latin typeface="DM Sans"/>
                <a:ea typeface="DM Sans"/>
                <a:cs typeface="DM Sans"/>
                <a:sym typeface="DM Sans"/>
              </a:rPr>
              <a:t>ROAS </a:t>
            </a:r>
            <a:r>
              <a:rPr lang="en-US" sz="2400" baseline="-25000" dirty="0">
                <a:solidFill>
                  <a:srgbClr val="21A8B0"/>
                </a:solidFill>
                <a:latin typeface="DM Sans"/>
                <a:ea typeface="DM Sans"/>
                <a:cs typeface="DM Sans"/>
                <a:sym typeface="DM Sans"/>
              </a:rPr>
              <a:t>(Return on Ad Spend)</a:t>
            </a:r>
            <a:endParaRPr sz="2400" baseline="-25000" dirty="0">
              <a:solidFill>
                <a:srgbClr val="21A8B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rgbClr val="21A8B0"/>
              </a:buClr>
              <a:buSzPts val="3600"/>
              <a:buFont typeface="DM Sans"/>
              <a:buChar char="●"/>
            </a:pPr>
            <a:r>
              <a:rPr lang="en-US" sz="3600" dirty="0">
                <a:solidFill>
                  <a:srgbClr val="21A8B0"/>
                </a:solidFill>
                <a:latin typeface="DM Sans"/>
                <a:ea typeface="DM Sans"/>
                <a:cs typeface="DM Sans"/>
                <a:sym typeface="DM Sans"/>
              </a:rPr>
              <a:t>ROI </a:t>
            </a:r>
            <a:r>
              <a:rPr lang="en-US" sz="2800" baseline="-25000" dirty="0">
                <a:solidFill>
                  <a:srgbClr val="21A8B0"/>
                </a:solidFill>
                <a:latin typeface="DM Sans"/>
                <a:ea typeface="DM Sans"/>
                <a:cs typeface="DM Sans"/>
                <a:sym typeface="DM Sans"/>
              </a:rPr>
              <a:t>(Return on Investment)</a:t>
            </a:r>
            <a:endParaRPr sz="2800" baseline="-25000" dirty="0">
              <a:solidFill>
                <a:srgbClr val="21A8B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rgbClr val="21A8B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10515600" y="2098175"/>
            <a:ext cx="4755300" cy="7425300"/>
          </a:xfrm>
          <a:prstGeom prst="rect">
            <a:avLst/>
          </a:prstGeom>
          <a:noFill/>
          <a:ln w="114300" cap="flat" cmpd="sng">
            <a:solidFill>
              <a:srgbClr val="FFDE00"/>
            </a:solidFill>
            <a:prstDash val="solid"/>
            <a:round/>
            <a:headEnd type="none" w="sm" len="sm"/>
            <a:tailEnd type="none" w="sm" len="sm"/>
          </a:ln>
          <a:effectLst>
            <a:outerShdw blurRad="171450" dist="19050" dir="54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10570050" y="2134425"/>
            <a:ext cx="4625700" cy="7389000"/>
          </a:xfrm>
          <a:prstGeom prst="rect">
            <a:avLst/>
          </a:prstGeom>
          <a:solidFill>
            <a:srgbClr val="EEEEEE"/>
          </a:solidFill>
          <a:ln>
            <a:noFill/>
          </a:ln>
          <a:effectLst>
            <a:outerShdw blurRad="171450" dist="19050" dir="54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3">
            <a:alphaModFix/>
          </a:blip>
          <a:srcRect b="14214"/>
          <a:stretch/>
        </p:blipFill>
        <p:spPr>
          <a:xfrm>
            <a:off x="18063875" y="9357375"/>
            <a:ext cx="1922677" cy="164937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/>
          <p:nvPr/>
        </p:nvSpPr>
        <p:spPr>
          <a:xfrm>
            <a:off x="6005125" y="2857775"/>
            <a:ext cx="3900900" cy="5758500"/>
          </a:xfrm>
          <a:prstGeom prst="rect">
            <a:avLst/>
          </a:prstGeom>
          <a:solidFill>
            <a:srgbClr val="EEEEEE"/>
          </a:solidFill>
          <a:ln>
            <a:noFill/>
          </a:ln>
          <a:effectLst>
            <a:outerShdw blurRad="171450" dist="19050" dir="54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692600" y="3743250"/>
            <a:ext cx="60096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102" name="Google Shape;102;p14"/>
          <p:cNvSpPr txBox="1"/>
          <p:nvPr/>
        </p:nvSpPr>
        <p:spPr>
          <a:xfrm>
            <a:off x="6456925" y="4991675"/>
            <a:ext cx="3302700" cy="13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3B336E"/>
                </a:solidFill>
                <a:latin typeface="DM Sans"/>
                <a:ea typeface="DM Sans"/>
                <a:cs typeface="DM Sans"/>
                <a:sym typeface="DM Sans"/>
              </a:rPr>
              <a:t>Image placeholder</a:t>
            </a:r>
            <a:endParaRPr sz="2500">
              <a:solidFill>
                <a:srgbClr val="3B336E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11458400" y="5009871"/>
            <a:ext cx="3302700" cy="13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3B336E"/>
                </a:solidFill>
                <a:latin typeface="DM Sans"/>
                <a:ea typeface="DM Sans"/>
                <a:cs typeface="DM Sans"/>
                <a:sym typeface="DM Sans"/>
              </a:rPr>
              <a:t>Image placeholder</a:t>
            </a:r>
            <a:endParaRPr sz="2500" dirty="0">
              <a:solidFill>
                <a:srgbClr val="3B336E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B75D67-BD5F-696A-B0CD-EA6DE7517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5125" y="2857775"/>
            <a:ext cx="3900900" cy="58513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C82EE0-3AB7-13EB-A2CE-D2448996BA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096"/>
          <a:stretch/>
        </p:blipFill>
        <p:spPr>
          <a:xfrm>
            <a:off x="10570050" y="2134425"/>
            <a:ext cx="4625700" cy="7389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/>
        </p:nvSpPr>
        <p:spPr>
          <a:xfrm>
            <a:off x="7725103" y="268014"/>
            <a:ext cx="11208332" cy="10547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lvl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</a:pPr>
            <a:r>
              <a:rPr lang="en-US" sz="2400" b="1" dirty="0">
                <a:solidFill>
                  <a:srgbClr val="677B8C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Winner of A/B Test</a:t>
            </a:r>
          </a:p>
          <a:p>
            <a:pPr marL="285750" lvl="5" indent="-285750">
              <a:lnSpc>
                <a:spcPct val="200000"/>
              </a:lnSpc>
              <a:buClr>
                <a:srgbClr val="677B8C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77B8C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Explain the A/B test conducted:	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677B8C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Option A: Free Shipping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677B8C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Option B: 10% Off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77B8C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State which option performed better and why. For example, "Option A (Free Shipping) resulted in a 15% higher CTR compared to Option B.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677B8C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77B8C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Conclusion: Summarize the campaign results, emphasizing the achievement of the 10% increase in website traffic and the better-performing ad option.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77B8C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Next Steps for Future Campaigns: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677B8C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Consider expanding the target audience to other regions.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677B8C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Experiment with other promotions or offers to further boost sales.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677B8C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Optimize ad creatives and messaging based on the A/B test findings.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677B8C"/>
              </a:buClr>
              <a:buSzPts val="36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677B8C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Allocate a larger budget for future campaigns to maximize ROI.</a:t>
            </a:r>
            <a:endParaRPr sz="2000" dirty="0">
              <a:solidFill>
                <a:srgbClr val="677B8C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109" name="Google Shape;109;p15"/>
          <p:cNvSpPr txBox="1">
            <a:spLocks noGrp="1"/>
          </p:cNvSpPr>
          <p:nvPr>
            <p:ph type="title"/>
          </p:nvPr>
        </p:nvSpPr>
        <p:spPr>
          <a:xfrm>
            <a:off x="692600" y="3743250"/>
            <a:ext cx="63522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Medium"/>
                <a:ea typeface="Montserrat Medium"/>
                <a:cs typeface="Montserrat Medium"/>
                <a:sym typeface="Montserrat Medium"/>
              </a:rPr>
              <a:t>Conclusion </a:t>
            </a:r>
            <a:br>
              <a:rPr lang="en" dirty="0"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n" dirty="0">
                <a:latin typeface="Montserrat Medium"/>
                <a:ea typeface="Montserrat Medium"/>
                <a:cs typeface="Montserrat Medium"/>
                <a:sym typeface="Montserrat Medium"/>
              </a:rPr>
              <a:t>&amp; Next Steps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/>
          <p:nvPr/>
        </p:nvSpPr>
        <p:spPr>
          <a:xfrm>
            <a:off x="1312825" y="0"/>
            <a:ext cx="19005000" cy="11109900"/>
          </a:xfrm>
          <a:prstGeom prst="rect">
            <a:avLst/>
          </a:prstGeom>
          <a:solidFill>
            <a:srgbClr val="69BCC1"/>
          </a:solidFill>
          <a:ln>
            <a:noFill/>
          </a:ln>
        </p:spPr>
        <p:txBody>
          <a:bodyPr spcFirstLastPara="1" wrap="square" lIns="201250" tIns="100600" rIns="201250" bIns="1006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endParaRPr sz="31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89325" y="8493800"/>
            <a:ext cx="1301403" cy="86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6"/>
          <p:cNvSpPr/>
          <p:nvPr/>
        </p:nvSpPr>
        <p:spPr>
          <a:xfrm>
            <a:off x="548625" y="1962200"/>
            <a:ext cx="10308300" cy="7399200"/>
          </a:xfrm>
          <a:prstGeom prst="rect">
            <a:avLst/>
          </a:prstGeom>
          <a:solidFill>
            <a:srgbClr val="EEEEEE"/>
          </a:solidFill>
          <a:ln>
            <a:noFill/>
          </a:ln>
          <a:effectLst>
            <a:outerShdw blurRad="171450" dist="19050" dir="540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title"/>
          </p:nvPr>
        </p:nvSpPr>
        <p:spPr>
          <a:xfrm>
            <a:off x="11718775" y="3743250"/>
            <a:ext cx="7813500" cy="3623400"/>
          </a:xfrm>
          <a:prstGeom prst="rect">
            <a:avLst/>
          </a:prstGeom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"/>
              <a:buFont typeface="Arial"/>
              <a:buNone/>
            </a:pPr>
            <a:r>
              <a:rPr lang="en" sz="8000"/>
              <a:t>Thank</a:t>
            </a:r>
            <a:endParaRPr sz="80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You!</a:t>
            </a:r>
            <a:endParaRPr/>
          </a:p>
        </p:txBody>
      </p:sp>
      <p:sp>
        <p:nvSpPr>
          <p:cNvPr id="118" name="Google Shape;118;p16"/>
          <p:cNvSpPr txBox="1"/>
          <p:nvPr/>
        </p:nvSpPr>
        <p:spPr>
          <a:xfrm>
            <a:off x="4051425" y="5009871"/>
            <a:ext cx="3302700" cy="13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01250" tIns="201250" rIns="201250" bIns="20125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3B336E"/>
                </a:solidFill>
                <a:latin typeface="DM Sans"/>
                <a:ea typeface="DM Sans"/>
                <a:cs typeface="DM Sans"/>
                <a:sym typeface="DM Sans"/>
              </a:rPr>
              <a:t>Image placeholder</a:t>
            </a:r>
            <a:endParaRPr sz="2500">
              <a:solidFill>
                <a:srgbClr val="3B336E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0A4707-1865-2A94-E9E7-ECE2FFDCBC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078" b="12995"/>
          <a:stretch/>
        </p:blipFill>
        <p:spPr>
          <a:xfrm>
            <a:off x="569925" y="1962200"/>
            <a:ext cx="10287000" cy="7399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413</Words>
  <Application>Microsoft Office PowerPoint</Application>
  <PresentationFormat>Custom</PresentationFormat>
  <Paragraphs>70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DM Sans</vt:lpstr>
      <vt:lpstr>DM Sans Medium</vt:lpstr>
      <vt:lpstr>Arial</vt:lpstr>
      <vt:lpstr>Montserrat Medium</vt:lpstr>
      <vt:lpstr>Simple Light</vt:lpstr>
      <vt:lpstr>Calla &amp; Ivy Fall Bouquets Facebook Campaign</vt:lpstr>
      <vt:lpstr>PowerPoint Presentation</vt:lpstr>
      <vt:lpstr>Creative Assets</vt:lpstr>
      <vt:lpstr>Campaign Settings</vt:lpstr>
      <vt:lpstr>Results</vt:lpstr>
      <vt:lpstr>Results</vt:lpstr>
      <vt:lpstr>Conclusion  &amp; Next Steps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Calla &amp; Ivy Fall Bouquets Facebook Campaign Results</dc:title>
  <dc:creator>Kamil Wakulik</dc:creator>
  <cp:lastModifiedBy>Kamil Wakulik</cp:lastModifiedBy>
  <cp:revision>2</cp:revision>
  <dcterms:modified xsi:type="dcterms:W3CDTF">2023-12-10T11:01:02Z</dcterms:modified>
</cp:coreProperties>
</file>